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7" r:id="rId4"/>
    <p:sldId id="258" r:id="rId5"/>
    <p:sldId id="265" r:id="rId6"/>
    <p:sldId id="260" r:id="rId7"/>
    <p:sldId id="261" r:id="rId8"/>
    <p:sldId id="262" r:id="rId9"/>
    <p:sldId id="263" r:id="rId10"/>
    <p:sldId id="259" r:id="rId11"/>
    <p:sldId id="264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67466E-6523-48E3-9215-9BA515601955}" v="12" dt="2023-08-03T03:52:11.7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08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BF14A-E1CD-4F6B-BA80-3AA1DD90AA15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7D8D5-A9F9-467F-9DED-EC446985B1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643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Animated. Click on slide to start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7D8D5-A9F9-467F-9DED-EC446985B1A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523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Animated. Click on “PC” to start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7D8D5-A9F9-467F-9DED-EC446985B1A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559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Animated. Click on “RADIO” to start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7D8D5-A9F9-467F-9DED-EC446985B1A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69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7D8D5-A9F9-467F-9DED-EC446985B1A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370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BDA8C-BBFD-4C14-86D5-64A7DCDFF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D90530-0A0A-4DD0-999B-06004AA37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C70C4-010C-4E0D-9776-326634F71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6BBF9-CB04-411E-AA7C-847BB8D6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CE0EE-A372-42F5-A507-7D559EB2D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92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FD8E0-6738-4983-9933-B44A74AA5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E67D-DF59-4C25-9131-E6481B3F24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12E-3638-43F3-A649-1944818B7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8C238-54D1-4C2D-8CEE-C94590F3B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A729B-788D-413B-8A8C-AC0156EA0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006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805E85-6A41-4536-8C7F-65F9C8E9F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633764-6EF1-4C3C-94C2-52C33B9A5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187E1-4E69-488C-BB1F-9D32C7119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5869E-E3D4-46C0-9C79-411D63362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E55FE-0D07-42D4-A77B-29D2E9E39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23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1B3CD-24EB-47A6-B578-53DE1C63E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1AD72-AA88-4897-AAA7-36C8E97D0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859C83-166C-4DED-88A1-61FEAF1C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B2E7F-86B7-43FF-9DF1-A228559FE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19F4B-C264-4891-AB80-61F560A4B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968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3208-98A6-438E-849F-40D9CC372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8D4F4-2C82-4918-990E-69F9DCDB5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7CFB1-6BDB-403E-9D67-BA7D38EB3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C2D63-7AFA-481D-A184-850C52873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76075-4F05-45B9-ACE4-3D289E8B1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35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B438-D606-4DDD-A678-5D977CAD0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BEEAB-70E2-46B0-881A-7C54EF4BE3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2E6D3-C86F-4FAD-B5DB-E573DC516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CF758-26F7-43BF-A8FA-4EF776E75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5FA4B-BD37-4C05-8720-BB995F09D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5FB9F-E1E2-404E-9282-D849468E6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783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282A4-646F-440C-B850-AC1F79053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1991B-B960-44CA-91AB-E7BE9D398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44DB84-26D1-4111-BBCD-CF897BA6DF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37EDE6-B875-481D-BAD0-3A0B132EE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3924E2-BF2E-4317-9D20-9153027B70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B9B50C-66B5-41D0-AC1B-3CFCCF4D8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E5C74B-5CE5-4895-A345-8160DA931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062425-EBE4-472A-8DB2-A0253C17C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190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84531-943A-495B-95EF-93913C4FF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AB47AD-52EC-4607-BA9E-A11128F35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FFA989-15BF-4595-8513-D647A8B80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E380C5-7EAF-44E6-BE84-622F9684B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546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274612-FB61-4037-81E7-229BCE5E4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DC230-CB49-4473-BE5A-A95C0C580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2A862C-1A49-4B2E-90F4-C795A027B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883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62C50-1B64-45C9-9A90-E9CEDF7ED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8E15F-35EA-4686-A498-5FE621E98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46F2E5-FE3C-40BB-BA7C-0B52189B7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7D2555-1AF5-4386-A941-0756A1ED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2F775-0072-4CD7-A760-6F17D8B33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3B23FE-33FC-48A7-A724-104A5EAB2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447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4BF64-DE97-46D3-9EBF-F22BC4397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EDBFF4-375B-4586-965C-2542CADDCE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17B6DD-BC7C-4C9B-866E-030C75622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ECF835-C536-4C78-A001-0C6E92A4F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8038E-AE24-4710-9F70-79C15990D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198EB8-17D0-448F-B5F4-40BD093BD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184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6B44BD-4793-486D-A61F-A5D44379D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9D3749-B84E-4393-B566-9F4C9D539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5F66C-CB3D-45FD-A1AC-36AE84610D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19052-5F40-477E-ADD9-79B8C2743D43}" type="datetimeFigureOut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41BA43-29E8-48D1-AF97-BF3104888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BEC47-5F86-4360-8289-ED5D444F95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1EB6C-E07A-423A-A2DC-58CDD95CFD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700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1gy.com/a-microphone-selector-switch.html" TargetMode="External"/><Relationship Id="rId13" Type="http://schemas.openxmlformats.org/officeDocument/2006/relationships/image" Target="../media/image23.png"/><Relationship Id="rId3" Type="http://schemas.openxmlformats.org/officeDocument/2006/relationships/hyperlink" Target="https://hf5l.pl/en/electret-microphone-instead-of-dynamic-and-vice-versa/" TargetMode="External"/><Relationship Id="rId7" Type="http://schemas.openxmlformats.org/officeDocument/2006/relationships/hyperlink" Target="https://www.makestickers.com/" TargetMode="External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uneeda-audio.com/" TargetMode="External"/><Relationship Id="rId11" Type="http://schemas.openxmlformats.org/officeDocument/2006/relationships/image" Target="../media/image21.png"/><Relationship Id="rId5" Type="http://schemas.openxmlformats.org/officeDocument/2006/relationships/hyperlink" Target="http://www.uneeda-audio.com/pads/" TargetMode="External"/><Relationship Id="rId10" Type="http://schemas.openxmlformats.org/officeDocument/2006/relationships/hyperlink" Target="https://groups.io/g/FT-991A" TargetMode="External"/><Relationship Id="rId4" Type="http://schemas.openxmlformats.org/officeDocument/2006/relationships/hyperlink" Target="https://hf5l.pl/en/" TargetMode="External"/><Relationship Id="rId9" Type="http://schemas.openxmlformats.org/officeDocument/2006/relationships/hyperlink" Target="https://www.ebay.com/" TargetMode="External"/><Relationship Id="rId1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7.jp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7.jp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ECA053-52B1-4156-9CFB-8E1F62C05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dirty="0">
                <a:solidFill>
                  <a:srgbClr val="3F3F3F"/>
                </a:solidFill>
                <a:latin typeface="+mj-lt"/>
                <a:ea typeface="+mj-ea"/>
                <a:cs typeface="+mj-cs"/>
              </a:rPr>
              <a:t>Mic Box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3EC6F8-261E-405A-A91A-C7B7507BE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926" y="2888249"/>
            <a:ext cx="5498754" cy="369352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r>
              <a:rPr lang="en-US" sz="2000" dirty="0"/>
              <a:t>Mic / Audio switching between Radio and PC allows you to choose: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Using headset with PC while working Radio</a:t>
            </a:r>
            <a:br>
              <a:rPr lang="en-US" sz="2000" dirty="0"/>
            </a:br>
            <a:r>
              <a:rPr lang="en-US" sz="2000" dirty="0"/>
              <a:t>    with external speaker and desk/hand mic</a:t>
            </a:r>
            <a:endParaRPr lang="en-US" sz="2000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Using headset with Radio while monitoring PC</a:t>
            </a:r>
            <a:br>
              <a:rPr lang="en-US" sz="2000" dirty="0"/>
            </a:br>
            <a:r>
              <a:rPr lang="en-US" sz="2000" dirty="0"/>
              <a:t>    with external speaker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i="1" dirty="0"/>
          </a:p>
          <a:p>
            <a:pPr algn="l"/>
            <a:r>
              <a:rPr lang="en-US" sz="2000" i="1" dirty="0"/>
              <a:t>Custom attenuation pad means the headset gain matches the desk mic gain, so </a:t>
            </a:r>
            <a:r>
              <a:rPr lang="en-US" sz="2000" b="1" i="1" dirty="0"/>
              <a:t>no gain adjustments </a:t>
            </a:r>
            <a:r>
              <a:rPr lang="en-US" sz="2000" i="1" dirty="0"/>
              <a:t>are needed when you switch.</a:t>
            </a:r>
          </a:p>
          <a:p>
            <a:pPr algn="l"/>
            <a:endParaRPr lang="en-US" sz="2000" i="1" dirty="0"/>
          </a:p>
          <a:p>
            <a:pPr algn="l"/>
            <a:r>
              <a:rPr lang="en-US" sz="2000" i="1" dirty="0"/>
              <a:t>Headset’s electret mic is adapted to expected dynamic mic input.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F7E110B-BD39-40B0-B5E3-F89F942772DF}"/>
              </a:ext>
            </a:extLst>
          </p:cNvPr>
          <p:cNvSpPr txBox="1"/>
          <p:nvPr/>
        </p:nvSpPr>
        <p:spPr>
          <a:xfrm>
            <a:off x="6417731" y="2888250"/>
            <a:ext cx="4292594" cy="29597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KO4RON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Ron Craig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Pittsboro, NC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3B64FA-BFA7-942C-08E7-535171CFC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939" y="4122924"/>
            <a:ext cx="5222423" cy="232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139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2A63B3-FC5E-48B6-A98E-6AC55BFBB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8" y="133350"/>
            <a:ext cx="11668125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45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4ABF17-0B8F-B627-0E03-F45233E1C7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119" y="86299"/>
            <a:ext cx="9492499" cy="65600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7D118E-636A-44C4-AEC8-44E3963E7B6A}"/>
              </a:ext>
            </a:extLst>
          </p:cNvPr>
          <p:cNvSpPr txBox="1"/>
          <p:nvPr/>
        </p:nvSpPr>
        <p:spPr>
          <a:xfrm>
            <a:off x="10348856" y="1139390"/>
            <a:ext cx="170150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Electret / Dynamic adapter plus 20 dB attenuator PAD is a separate board, so it is easy to remove and change resistance values for a new headset.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83AD4D1-D33E-4390-890C-B2D30B7FC11F}"/>
              </a:ext>
            </a:extLst>
          </p:cNvPr>
          <p:cNvSpPr/>
          <p:nvPr/>
        </p:nvSpPr>
        <p:spPr>
          <a:xfrm>
            <a:off x="9235504" y="1167310"/>
            <a:ext cx="857250" cy="2193959"/>
          </a:xfrm>
          <a:prstGeom prst="roundRect">
            <a:avLst/>
          </a:prstGeom>
          <a:noFill/>
          <a:ln w="66675">
            <a:solidFill>
              <a:schemeClr val="accent2">
                <a:lumMod val="60000"/>
                <a:lumOff val="40000"/>
                <a:alpha val="6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307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picture containing electronics, engine&#10;&#10;Description automatically generated">
            <a:extLst>
              <a:ext uri="{FF2B5EF4-FFF2-40B4-BE49-F238E27FC236}">
                <a16:creationId xmlns:a16="http://schemas.microsoft.com/office/drawing/2014/main" id="{7D2D3F0E-C0BD-492C-8E4D-7403DF3881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8" r="35480"/>
          <a:stretch/>
        </p:blipFill>
        <p:spPr>
          <a:xfrm rot="5400000">
            <a:off x="3928177" y="-1405821"/>
            <a:ext cx="6858000" cy="9669642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7D118E-636A-44C4-AEC8-44E3963E7B6A}"/>
              </a:ext>
            </a:extLst>
          </p:cNvPr>
          <p:cNvSpPr txBox="1"/>
          <p:nvPr/>
        </p:nvSpPr>
        <p:spPr>
          <a:xfrm>
            <a:off x="259080" y="1390261"/>
            <a:ext cx="3822189" cy="4958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Right ¼ of box contains the rotary A/B switch, the attenuation pad, and the RJ-45 and other connectors needed to do the audio switching. </a:t>
            </a:r>
            <a:br>
              <a:rPr lang="en-US" sz="2000" dirty="0"/>
            </a:br>
            <a:r>
              <a:rPr lang="en-US" sz="1600" dirty="0"/>
              <a:t>Designed/built Feb-Mar 2021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Left ¾ of box contains Arduino Mega, a custom PCB for the keyer, LCD, speaker and other components for the K3NG-based CW keyer.</a:t>
            </a:r>
            <a:br>
              <a:rPr lang="en-US" sz="2000" dirty="0"/>
            </a:br>
            <a:r>
              <a:rPr lang="en-US" sz="1600" dirty="0"/>
              <a:t>Designed Dec 2020, Built Jan-Mar 2021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6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A ground connection was added later for shack’s single point ground.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B38002-A0A2-A697-D4E5-D3707C9E1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69" y="140351"/>
            <a:ext cx="3490891" cy="761266"/>
          </a:xfrm>
        </p:spPr>
        <p:txBody>
          <a:bodyPr anchor="b">
            <a:noAutofit/>
          </a:bodyPr>
          <a:lstStyle/>
          <a:p>
            <a:pPr algn="ctr"/>
            <a:r>
              <a:rPr lang="en-US" sz="4000" dirty="0"/>
              <a:t>Under the hood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EC4B1F-A8CB-48E4-BA1C-AF1B53791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66" y="918287"/>
            <a:ext cx="2838696" cy="14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58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64124-5B08-FF02-CA70-4CF03F0E3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45" y="140351"/>
            <a:ext cx="5693851" cy="761266"/>
          </a:xfrm>
        </p:spPr>
        <p:txBody>
          <a:bodyPr anchor="b">
            <a:noAutofit/>
          </a:bodyPr>
          <a:lstStyle/>
          <a:p>
            <a:r>
              <a:rPr lang="en-US" sz="4000" dirty="0"/>
              <a:t>Credits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D6B3E-E542-0B4D-B52F-4261743E1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46" y="1180909"/>
            <a:ext cx="5926016" cy="5275031"/>
          </a:xfrm>
        </p:spPr>
        <p:txBody>
          <a:bodyPr anchor="t">
            <a:normAutofit lnSpcReduction="10000"/>
          </a:bodyPr>
          <a:lstStyle/>
          <a:p>
            <a:r>
              <a:rPr lang="en-US" sz="2400" dirty="0">
                <a:hlinkClick r:id="rId3"/>
              </a:rPr>
              <a:t>Electret microphone instead of dynamic and vice versa</a:t>
            </a:r>
            <a:endParaRPr lang="en-US" sz="2400" dirty="0"/>
          </a:p>
          <a:p>
            <a:pPr lvl="1"/>
            <a:r>
              <a:rPr lang="en-US" dirty="0"/>
              <a:t>Miro SP5GNI on HF5L Radio Club site: </a:t>
            </a:r>
            <a:r>
              <a:rPr lang="en-US" dirty="0">
                <a:hlinkClick r:id="rId4"/>
              </a:rPr>
              <a:t>https://hf5l.pl/en/</a:t>
            </a:r>
            <a:endParaRPr lang="en-US" dirty="0">
              <a:hlinkClick r:id="rId5"/>
            </a:endParaRPr>
          </a:p>
          <a:p>
            <a:r>
              <a:rPr lang="en-US" sz="2400" dirty="0">
                <a:hlinkClick r:id="rId5"/>
              </a:rPr>
              <a:t>All About Pads</a:t>
            </a:r>
            <a:endParaRPr lang="en-US" sz="2400" dirty="0"/>
          </a:p>
          <a:p>
            <a:pPr lvl="1"/>
            <a:r>
              <a:rPr lang="en-US" dirty="0"/>
              <a:t>Rick Chinn on </a:t>
            </a:r>
            <a:r>
              <a:rPr lang="en-US" dirty="0" err="1"/>
              <a:t>Uneeda</a:t>
            </a:r>
            <a:r>
              <a:rPr lang="en-US" dirty="0"/>
              <a:t> Audio site: </a:t>
            </a:r>
            <a:r>
              <a:rPr lang="en-US" dirty="0">
                <a:hlinkClick r:id="rId6"/>
              </a:rPr>
              <a:t>http://www.uneeda-audio.com</a:t>
            </a:r>
            <a:endParaRPr lang="en-US" dirty="0"/>
          </a:p>
          <a:p>
            <a:r>
              <a:rPr lang="en-US" sz="2400" dirty="0" err="1">
                <a:hlinkClick r:id="rId7"/>
              </a:rPr>
              <a:t>MakeStickers</a:t>
            </a:r>
            <a:r>
              <a:rPr lang="en-US" sz="2400" dirty="0"/>
              <a:t> (panel artwork)</a:t>
            </a:r>
          </a:p>
          <a:p>
            <a:pPr lvl="1"/>
            <a:r>
              <a:rPr lang="en-US" dirty="0"/>
              <a:t>Two stickers (each front &amp; back) were $9</a:t>
            </a:r>
          </a:p>
          <a:p>
            <a:r>
              <a:rPr lang="en-US" sz="2400" dirty="0">
                <a:hlinkClick r:id="rId8"/>
              </a:rPr>
              <a:t>Mic Selector Switch</a:t>
            </a:r>
            <a:r>
              <a:rPr lang="en-US" sz="2400" dirty="0"/>
              <a:t> – Geoff N1GY</a:t>
            </a:r>
          </a:p>
          <a:p>
            <a:pPr lvl="1"/>
            <a:r>
              <a:rPr lang="en-US" dirty="0"/>
              <a:t>Inspiration for using an A/B data switch with headset and mic</a:t>
            </a:r>
          </a:p>
          <a:p>
            <a:r>
              <a:rPr lang="en-US" sz="2400" dirty="0">
                <a:hlinkClick r:id="rId9"/>
              </a:rPr>
              <a:t>eBay</a:t>
            </a:r>
            <a:r>
              <a:rPr lang="en-US" sz="2400" dirty="0"/>
              <a:t> is where I found an A/B data switch</a:t>
            </a:r>
          </a:p>
          <a:p>
            <a:r>
              <a:rPr lang="en-US" sz="2400" dirty="0">
                <a:hlinkClick r:id="rId10"/>
              </a:rPr>
              <a:t>FT-991A@groups.io</a:t>
            </a:r>
            <a:r>
              <a:rPr lang="en-US" sz="2400" dirty="0"/>
              <a:t> is always helpful!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3845725-98D9-478B-C9B2-EDABD3BD79E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45647" y="4426140"/>
            <a:ext cx="2733384" cy="22823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78C876-3FD4-EA07-5484-1E7E95A4C36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74535" y="2191803"/>
            <a:ext cx="3075609" cy="19640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E97E4F3-BC0E-DB82-0F8E-6D411D35E5B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56202" y="1049077"/>
            <a:ext cx="4712274" cy="1142726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30551C8-9E5B-4544-669D-7B582B289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8688506" y="3353096"/>
            <a:ext cx="6886450" cy="123364"/>
            <a:chOff x="1" y="6737460"/>
            <a:chExt cx="12192000" cy="12336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EF390F1-88BD-1FD0-77AE-9E9A5DE0A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34320" y="703141"/>
              <a:ext cx="123362" cy="12192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7D96A4E-0FA8-7A04-A134-99CBFC28A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40559" y="4909383"/>
              <a:ext cx="123362" cy="3779520"/>
            </a:xfrm>
            <a:prstGeom prst="rect">
              <a:avLst/>
            </a:prstGeom>
            <a:gradFill>
              <a:gsLst>
                <a:gs pos="13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  <a:alpha val="9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479E2984-105A-8E3E-F13A-D8707F7736B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65543" y="918287"/>
            <a:ext cx="2838696" cy="14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002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7878AF-5968-1E8B-23F2-6CDF247E2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7741" y="2111983"/>
            <a:ext cx="2962425" cy="13170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85FA60B-EDC5-45CA-B153-99F1732FF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1843" y="264959"/>
            <a:ext cx="4381500" cy="3371850"/>
          </a:xfrm>
          <a:prstGeom prst="rect">
            <a:avLst/>
          </a:prstGeom>
        </p:spPr>
      </p:pic>
      <p:pic>
        <p:nvPicPr>
          <p:cNvPr id="11" name="Picture 10" descr="Retro microphone">
            <a:extLst>
              <a:ext uri="{FF2B5EF4-FFF2-40B4-BE49-F238E27FC236}">
                <a16:creationId xmlns:a16="http://schemas.microsoft.com/office/drawing/2014/main" id="{DEDEF974-C0C1-4C15-8E94-06AB27DF18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111" y="3429000"/>
            <a:ext cx="1475685" cy="3004157"/>
          </a:xfrm>
          <a:prstGeom prst="rect">
            <a:avLst/>
          </a:prstGeom>
        </p:spPr>
      </p:pic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429F7161-C554-4A3D-A4C4-3675D3E5E5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493" y="4779029"/>
            <a:ext cx="4514850" cy="1952625"/>
          </a:xfrm>
          <a:prstGeom prst="rect">
            <a:avLst/>
          </a:prstGeom>
        </p:spPr>
      </p:pic>
      <p:pic>
        <p:nvPicPr>
          <p:cNvPr id="17" name="Picture 16" descr="A pair of headphones&#10;&#10;Description automatically generated">
            <a:extLst>
              <a:ext uri="{FF2B5EF4-FFF2-40B4-BE49-F238E27FC236}">
                <a16:creationId xmlns:a16="http://schemas.microsoft.com/office/drawing/2014/main" id="{D1EF63B3-9F74-4C0A-AD64-5BF6903BBB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54" y="424843"/>
            <a:ext cx="1809750" cy="2590800"/>
          </a:xfrm>
          <a:prstGeom prst="rect">
            <a:avLst/>
          </a:prstGeom>
        </p:spPr>
      </p:pic>
      <p:pic>
        <p:nvPicPr>
          <p:cNvPr id="9" name="Picture 8" descr="Close-up of loudspeakers">
            <a:extLst>
              <a:ext uri="{FF2B5EF4-FFF2-40B4-BE49-F238E27FC236}">
                <a16:creationId xmlns:a16="http://schemas.microsoft.com/office/drawing/2014/main" id="{5684F1E1-2D32-48C6-A50A-2C20399BB7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301" y="4779029"/>
            <a:ext cx="1622612" cy="1622612"/>
          </a:xfrm>
          <a:prstGeom prst="rect">
            <a:avLst/>
          </a:prstGeom>
        </p:spPr>
      </p:pic>
      <p:sp>
        <p:nvSpPr>
          <p:cNvPr id="2" name="Arrow: Up-Down 1">
            <a:extLst>
              <a:ext uri="{FF2B5EF4-FFF2-40B4-BE49-F238E27FC236}">
                <a16:creationId xmlns:a16="http://schemas.microsoft.com/office/drawing/2014/main" id="{E5F247A8-6692-6162-16B7-1774003B4B05}"/>
              </a:ext>
            </a:extLst>
          </p:cNvPr>
          <p:cNvSpPr/>
          <p:nvPr/>
        </p:nvSpPr>
        <p:spPr>
          <a:xfrm rot="5400000">
            <a:off x="4232593" y="-1393433"/>
            <a:ext cx="1880405" cy="5601985"/>
          </a:xfrm>
          <a:prstGeom prst="upDownArrow">
            <a:avLst>
              <a:gd name="adj1" fmla="val 50000"/>
              <a:gd name="adj2" fmla="val 4334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Up-Down 2">
            <a:extLst>
              <a:ext uri="{FF2B5EF4-FFF2-40B4-BE49-F238E27FC236}">
                <a16:creationId xmlns:a16="http://schemas.microsoft.com/office/drawing/2014/main" id="{F02BC899-5935-16AB-76A9-384CA4551CB2}"/>
              </a:ext>
            </a:extLst>
          </p:cNvPr>
          <p:cNvSpPr/>
          <p:nvPr/>
        </p:nvSpPr>
        <p:spPr>
          <a:xfrm rot="5400000">
            <a:off x="4497540" y="3656716"/>
            <a:ext cx="1880405" cy="4125031"/>
          </a:xfrm>
          <a:prstGeom prst="upDownArrow">
            <a:avLst>
              <a:gd name="adj1" fmla="val 50000"/>
              <a:gd name="adj2" fmla="val 4334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row: Up-Down 3">
            <a:extLst>
              <a:ext uri="{FF2B5EF4-FFF2-40B4-BE49-F238E27FC236}">
                <a16:creationId xmlns:a16="http://schemas.microsoft.com/office/drawing/2014/main" id="{CB6BDC79-B7FE-ECEC-B451-C9EA426F6DE9}"/>
              </a:ext>
            </a:extLst>
          </p:cNvPr>
          <p:cNvSpPr/>
          <p:nvPr/>
        </p:nvSpPr>
        <p:spPr>
          <a:xfrm rot="7180987">
            <a:off x="4062111" y="984386"/>
            <a:ext cx="1880405" cy="5601985"/>
          </a:xfrm>
          <a:prstGeom prst="upDownArrow">
            <a:avLst>
              <a:gd name="adj1" fmla="val 50000"/>
              <a:gd name="adj2" fmla="val 4334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6D0A56BF-4DC1-B792-99F4-E460A3A83BDF}"/>
              </a:ext>
            </a:extLst>
          </p:cNvPr>
          <p:cNvSpPr/>
          <p:nvPr/>
        </p:nvSpPr>
        <p:spPr>
          <a:xfrm rot="3668078">
            <a:off x="4446996" y="1722932"/>
            <a:ext cx="2012768" cy="4657676"/>
          </a:xfrm>
          <a:prstGeom prst="downArrow">
            <a:avLst>
              <a:gd name="adj1" fmla="val 50000"/>
              <a:gd name="adj2" fmla="val 3965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2A6950-7B74-760B-7EEB-8129C2B57424}"/>
              </a:ext>
            </a:extLst>
          </p:cNvPr>
          <p:cNvSpPr txBox="1"/>
          <p:nvPr/>
        </p:nvSpPr>
        <p:spPr>
          <a:xfrm>
            <a:off x="276225" y="6515100"/>
            <a:ext cx="46005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https://groups.io/g/FT-991A/topic/79707944#1220</a:t>
            </a:r>
          </a:p>
        </p:txBody>
      </p:sp>
    </p:spTree>
    <p:extLst>
      <p:ext uri="{BB962C8B-B14F-4D97-AF65-F5344CB8AC3E}">
        <p14:creationId xmlns:p14="http://schemas.microsoft.com/office/powerpoint/2010/main" val="1136005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29D944-7F95-4DED-577D-97D2A5034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219" y="1065463"/>
            <a:ext cx="3427055" cy="15235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85FA60B-EDC5-45CA-B153-99F1732FF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1843" y="264959"/>
            <a:ext cx="4381500" cy="3371850"/>
          </a:xfrm>
          <a:prstGeom prst="rect">
            <a:avLst/>
          </a:prstGeom>
        </p:spPr>
      </p:pic>
      <p:pic>
        <p:nvPicPr>
          <p:cNvPr id="9" name="Picture 8" descr="Close-up of loudspeakers">
            <a:extLst>
              <a:ext uri="{FF2B5EF4-FFF2-40B4-BE49-F238E27FC236}">
                <a16:creationId xmlns:a16="http://schemas.microsoft.com/office/drawing/2014/main" id="{5684F1E1-2D32-48C6-A50A-2C20399BB7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47" y="949941"/>
            <a:ext cx="1622612" cy="1622612"/>
          </a:xfrm>
          <a:prstGeom prst="rect">
            <a:avLst/>
          </a:prstGeom>
        </p:spPr>
      </p:pic>
      <p:pic>
        <p:nvPicPr>
          <p:cNvPr id="11" name="Picture 10" descr="Retro microphone">
            <a:extLst>
              <a:ext uri="{FF2B5EF4-FFF2-40B4-BE49-F238E27FC236}">
                <a16:creationId xmlns:a16="http://schemas.microsoft.com/office/drawing/2014/main" id="{DEDEF974-C0C1-4C15-8E94-06AB27DF18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111" y="3429000"/>
            <a:ext cx="1475685" cy="3004157"/>
          </a:xfrm>
          <a:prstGeom prst="rect">
            <a:avLst/>
          </a:prstGeom>
        </p:spPr>
      </p:pic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429F7161-C554-4A3D-A4C4-3675D3E5E5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493" y="4779029"/>
            <a:ext cx="4514850" cy="1952625"/>
          </a:xfrm>
          <a:prstGeom prst="rect">
            <a:avLst/>
          </a:prstGeom>
        </p:spPr>
      </p:pic>
      <p:pic>
        <p:nvPicPr>
          <p:cNvPr id="17" name="Picture 16" descr="A pair of headphones&#10;&#10;Description automatically generated">
            <a:extLst>
              <a:ext uri="{FF2B5EF4-FFF2-40B4-BE49-F238E27FC236}">
                <a16:creationId xmlns:a16="http://schemas.microsoft.com/office/drawing/2014/main" id="{D1EF63B3-9F74-4C0A-AD64-5BF6903BBB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128" y="3427462"/>
            <a:ext cx="1809750" cy="2590800"/>
          </a:xfrm>
          <a:prstGeom prst="rect">
            <a:avLst/>
          </a:prstGeom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B71BF33-E108-4E38-85E1-E853F41CE615}"/>
              </a:ext>
            </a:extLst>
          </p:cNvPr>
          <p:cNvSpPr/>
          <p:nvPr/>
        </p:nvSpPr>
        <p:spPr>
          <a:xfrm>
            <a:off x="1586753" y="2232212"/>
            <a:ext cx="4950813" cy="4407558"/>
          </a:xfrm>
          <a:custGeom>
            <a:avLst/>
            <a:gdLst>
              <a:gd name="connsiteX0" fmla="*/ 0 w 4950813"/>
              <a:gd name="connsiteY0" fmla="*/ 4020670 h 4407558"/>
              <a:gd name="connsiteX1" fmla="*/ 4585447 w 4950813"/>
              <a:gd name="connsiteY1" fmla="*/ 4020670 h 4407558"/>
              <a:gd name="connsiteX2" fmla="*/ 4329953 w 4950813"/>
              <a:gd name="connsiteY2" fmla="*/ 0 h 4407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0813" h="4407558">
                <a:moveTo>
                  <a:pt x="0" y="4020670"/>
                </a:moveTo>
                <a:cubicBezTo>
                  <a:pt x="1931894" y="4355725"/>
                  <a:pt x="3863788" y="4690781"/>
                  <a:pt x="4585447" y="4020670"/>
                </a:cubicBezTo>
                <a:cubicBezTo>
                  <a:pt x="5307106" y="3350559"/>
                  <a:pt x="4818529" y="1675279"/>
                  <a:pt x="4329953" y="0"/>
                </a:cubicBezTo>
              </a:path>
            </a:pathLst>
          </a:cu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1777ACA-AA70-42AF-AB99-2F93C24A56D9}"/>
              </a:ext>
            </a:extLst>
          </p:cNvPr>
          <p:cNvSpPr/>
          <p:nvPr/>
        </p:nvSpPr>
        <p:spPr>
          <a:xfrm>
            <a:off x="6308900" y="1369303"/>
            <a:ext cx="1544181" cy="1562156"/>
          </a:xfrm>
          <a:custGeom>
            <a:avLst/>
            <a:gdLst>
              <a:gd name="connsiteX0" fmla="*/ 0 w 1680882"/>
              <a:gd name="connsiteY0" fmla="*/ 0 h 1264024"/>
              <a:gd name="connsiteX1" fmla="*/ 1008529 w 1680882"/>
              <a:gd name="connsiteY1" fmla="*/ 403412 h 1264024"/>
              <a:gd name="connsiteX2" fmla="*/ 1680882 w 1680882"/>
              <a:gd name="connsiteY2" fmla="*/ 1264024 h 1264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882" h="1264024">
                <a:moveTo>
                  <a:pt x="0" y="0"/>
                </a:moveTo>
                <a:cubicBezTo>
                  <a:pt x="364191" y="96370"/>
                  <a:pt x="728382" y="192741"/>
                  <a:pt x="1008529" y="403412"/>
                </a:cubicBezTo>
                <a:cubicBezTo>
                  <a:pt x="1288676" y="614083"/>
                  <a:pt x="1484779" y="939053"/>
                  <a:pt x="1680882" y="1264024"/>
                </a:cubicBez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B369F0C-3FA4-4DBF-BE9F-4E33B23B74E3}"/>
              </a:ext>
            </a:extLst>
          </p:cNvPr>
          <p:cNvSpPr/>
          <p:nvPr/>
        </p:nvSpPr>
        <p:spPr>
          <a:xfrm>
            <a:off x="6308899" y="1805825"/>
            <a:ext cx="1503842" cy="5008647"/>
          </a:xfrm>
          <a:custGeom>
            <a:avLst/>
            <a:gdLst>
              <a:gd name="connsiteX0" fmla="*/ 1680882 w 1680882"/>
              <a:gd name="connsiteY0" fmla="*/ 4652682 h 4985672"/>
              <a:gd name="connsiteX1" fmla="*/ 1129553 w 1680882"/>
              <a:gd name="connsiteY1" fmla="*/ 4598894 h 4985672"/>
              <a:gd name="connsiteX2" fmla="*/ 820270 w 1680882"/>
              <a:gd name="connsiteY2" fmla="*/ 766482 h 4985672"/>
              <a:gd name="connsiteX3" fmla="*/ 0 w 1680882"/>
              <a:gd name="connsiteY3" fmla="*/ 0 h 4985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0882" h="4985672">
                <a:moveTo>
                  <a:pt x="1680882" y="4652682"/>
                </a:moveTo>
                <a:cubicBezTo>
                  <a:pt x="1476935" y="4949638"/>
                  <a:pt x="1272988" y="5246594"/>
                  <a:pt x="1129553" y="4598894"/>
                </a:cubicBezTo>
                <a:cubicBezTo>
                  <a:pt x="986118" y="3951194"/>
                  <a:pt x="1008529" y="1532964"/>
                  <a:pt x="820270" y="766482"/>
                </a:cubicBezTo>
                <a:cubicBezTo>
                  <a:pt x="632011" y="0"/>
                  <a:pt x="316005" y="0"/>
                  <a:pt x="0" y="0"/>
                </a:cubicBezTo>
              </a:path>
            </a:pathLst>
          </a:cu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3ABD659-D886-4BF5-9823-0A34D0D142C0}"/>
              </a:ext>
            </a:extLst>
          </p:cNvPr>
          <p:cNvSpPr/>
          <p:nvPr/>
        </p:nvSpPr>
        <p:spPr>
          <a:xfrm>
            <a:off x="6308900" y="2149394"/>
            <a:ext cx="1544182" cy="4219888"/>
          </a:xfrm>
          <a:custGeom>
            <a:avLst/>
            <a:gdLst>
              <a:gd name="connsiteX0" fmla="*/ 1707776 w 1707776"/>
              <a:gd name="connsiteY0" fmla="*/ 3926541 h 4271541"/>
              <a:gd name="connsiteX1" fmla="*/ 954741 w 1707776"/>
              <a:gd name="connsiteY1" fmla="*/ 3993777 h 4271541"/>
              <a:gd name="connsiteX2" fmla="*/ 470647 w 1707776"/>
              <a:gd name="connsiteY2" fmla="*/ 887506 h 4271541"/>
              <a:gd name="connsiteX3" fmla="*/ 0 w 1707776"/>
              <a:gd name="connsiteY3" fmla="*/ 0 h 427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7776" h="4271541">
                <a:moveTo>
                  <a:pt x="1707776" y="3926541"/>
                </a:moveTo>
                <a:cubicBezTo>
                  <a:pt x="1434352" y="4213412"/>
                  <a:pt x="1160929" y="4500283"/>
                  <a:pt x="954741" y="3993777"/>
                </a:cubicBezTo>
                <a:cubicBezTo>
                  <a:pt x="748553" y="3487271"/>
                  <a:pt x="629770" y="1553135"/>
                  <a:pt x="470647" y="887506"/>
                </a:cubicBezTo>
                <a:cubicBezTo>
                  <a:pt x="311524" y="221877"/>
                  <a:pt x="155762" y="110938"/>
                  <a:pt x="0" y="0"/>
                </a:cubicBezTo>
              </a:path>
            </a:pathLst>
          </a:custGeom>
          <a:noFill/>
          <a:ln w="349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81C8CDE8-3FEC-4DC6-819D-8B5AB3FDB2B4}"/>
              </a:ext>
            </a:extLst>
          </p:cNvPr>
          <p:cNvSpPr/>
          <p:nvPr/>
        </p:nvSpPr>
        <p:spPr>
          <a:xfrm>
            <a:off x="4145183" y="2232212"/>
            <a:ext cx="1390027" cy="4075661"/>
          </a:xfrm>
          <a:custGeom>
            <a:avLst/>
            <a:gdLst>
              <a:gd name="connsiteX0" fmla="*/ 36852 w 1395005"/>
              <a:gd name="connsiteY0" fmla="*/ 3361764 h 4102555"/>
              <a:gd name="connsiteX1" fmla="*/ 9958 w 1395005"/>
              <a:gd name="connsiteY1" fmla="*/ 3738282 h 4102555"/>
              <a:gd name="connsiteX2" fmla="*/ 184770 w 1395005"/>
              <a:gd name="connsiteY2" fmla="*/ 3939988 h 4102555"/>
              <a:gd name="connsiteX3" fmla="*/ 1005041 w 1395005"/>
              <a:gd name="connsiteY3" fmla="*/ 3751729 h 4102555"/>
              <a:gd name="connsiteX4" fmla="*/ 1395005 w 1395005"/>
              <a:gd name="connsiteY4" fmla="*/ 0 h 410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005" h="4102555">
                <a:moveTo>
                  <a:pt x="36852" y="3361764"/>
                </a:moveTo>
                <a:cubicBezTo>
                  <a:pt x="11078" y="3501837"/>
                  <a:pt x="-14695" y="3641911"/>
                  <a:pt x="9958" y="3738282"/>
                </a:cubicBezTo>
                <a:cubicBezTo>
                  <a:pt x="34611" y="3834653"/>
                  <a:pt x="18923" y="3937747"/>
                  <a:pt x="184770" y="3939988"/>
                </a:cubicBezTo>
                <a:cubicBezTo>
                  <a:pt x="350617" y="3942229"/>
                  <a:pt x="803335" y="4408394"/>
                  <a:pt x="1005041" y="3751729"/>
                </a:cubicBezTo>
                <a:cubicBezTo>
                  <a:pt x="1206747" y="3095064"/>
                  <a:pt x="1300876" y="1547532"/>
                  <a:pt x="1395005" y="0"/>
                </a:cubicBezTo>
              </a:path>
            </a:pathLst>
          </a:custGeom>
          <a:noFill/>
          <a:ln w="222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D152020-FD2D-4AE1-8DAD-322C83B4B253}"/>
              </a:ext>
            </a:extLst>
          </p:cNvPr>
          <p:cNvSpPr/>
          <p:nvPr/>
        </p:nvSpPr>
        <p:spPr>
          <a:xfrm>
            <a:off x="1964259" y="1902321"/>
            <a:ext cx="1129997" cy="606370"/>
          </a:xfrm>
          <a:custGeom>
            <a:avLst/>
            <a:gdLst>
              <a:gd name="connsiteX0" fmla="*/ 1398495 w 1398495"/>
              <a:gd name="connsiteY0" fmla="*/ 0 h 497541"/>
              <a:gd name="connsiteX1" fmla="*/ 753036 w 1398495"/>
              <a:gd name="connsiteY1" fmla="*/ 309282 h 497541"/>
              <a:gd name="connsiteX2" fmla="*/ 0 w 1398495"/>
              <a:gd name="connsiteY2" fmla="*/ 497541 h 497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98495" h="497541">
                <a:moveTo>
                  <a:pt x="1398495" y="0"/>
                </a:moveTo>
                <a:cubicBezTo>
                  <a:pt x="1192306" y="113179"/>
                  <a:pt x="986118" y="226359"/>
                  <a:pt x="753036" y="309282"/>
                </a:cubicBezTo>
                <a:cubicBezTo>
                  <a:pt x="519954" y="392205"/>
                  <a:pt x="259977" y="444873"/>
                  <a:pt x="0" y="497541"/>
                </a:cubicBezTo>
              </a:path>
            </a:pathLst>
          </a:custGeom>
          <a:noFill/>
          <a:ln w="349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E1D0F62F-C008-4846-AFD0-5706E096189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16473" y="140562"/>
            <a:ext cx="601846" cy="80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79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33" grpId="0" animBg="1"/>
      <p:bldP spid="34" grpId="0" animBg="1"/>
      <p:bldP spid="36" grpId="0" animBg="1"/>
      <p:bldP spid="3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62B68B-A8E1-B212-4F5D-5800DD169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219" y="1065463"/>
            <a:ext cx="3427055" cy="15235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22978A-0246-40FD-A9C6-4048114C4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1843" y="264959"/>
            <a:ext cx="4381500" cy="3371850"/>
          </a:xfrm>
          <a:prstGeom prst="rect">
            <a:avLst/>
          </a:prstGeom>
        </p:spPr>
      </p:pic>
      <p:pic>
        <p:nvPicPr>
          <p:cNvPr id="9" name="Picture 8" descr="Close-up of loudspeakers">
            <a:extLst>
              <a:ext uri="{FF2B5EF4-FFF2-40B4-BE49-F238E27FC236}">
                <a16:creationId xmlns:a16="http://schemas.microsoft.com/office/drawing/2014/main" id="{5684F1E1-2D32-48C6-A50A-2C20399BB7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47" y="949941"/>
            <a:ext cx="1622612" cy="1622612"/>
          </a:xfrm>
          <a:prstGeom prst="rect">
            <a:avLst/>
          </a:prstGeom>
        </p:spPr>
      </p:pic>
      <p:pic>
        <p:nvPicPr>
          <p:cNvPr id="11" name="Picture 10" descr="Retro microphone">
            <a:extLst>
              <a:ext uri="{FF2B5EF4-FFF2-40B4-BE49-F238E27FC236}">
                <a16:creationId xmlns:a16="http://schemas.microsoft.com/office/drawing/2014/main" id="{DEDEF974-C0C1-4C15-8E94-06AB27DF18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111" y="3429000"/>
            <a:ext cx="1475685" cy="3004157"/>
          </a:xfrm>
          <a:prstGeom prst="rect">
            <a:avLst/>
          </a:prstGeom>
        </p:spPr>
      </p:pic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429F7161-C554-4A3D-A4C4-3675D3E5E5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493" y="4779029"/>
            <a:ext cx="4514850" cy="1952625"/>
          </a:xfrm>
          <a:prstGeom prst="rect">
            <a:avLst/>
          </a:prstGeom>
        </p:spPr>
      </p:pic>
      <p:pic>
        <p:nvPicPr>
          <p:cNvPr id="17" name="Picture 16" descr="A pair of headphones&#10;&#10;Description automatically generated">
            <a:extLst>
              <a:ext uri="{FF2B5EF4-FFF2-40B4-BE49-F238E27FC236}">
                <a16:creationId xmlns:a16="http://schemas.microsoft.com/office/drawing/2014/main" id="{D1EF63B3-9F74-4C0A-AD64-5BF6903BBB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128" y="3427462"/>
            <a:ext cx="1809750" cy="259080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1777ACA-AA70-42AF-AB99-2F93C24A56D9}"/>
              </a:ext>
            </a:extLst>
          </p:cNvPr>
          <p:cNvSpPr/>
          <p:nvPr/>
        </p:nvSpPr>
        <p:spPr>
          <a:xfrm>
            <a:off x="6294715" y="1364708"/>
            <a:ext cx="1558367" cy="1566751"/>
          </a:xfrm>
          <a:custGeom>
            <a:avLst/>
            <a:gdLst>
              <a:gd name="connsiteX0" fmla="*/ 0 w 1680882"/>
              <a:gd name="connsiteY0" fmla="*/ 0 h 1264024"/>
              <a:gd name="connsiteX1" fmla="*/ 1008529 w 1680882"/>
              <a:gd name="connsiteY1" fmla="*/ 403412 h 1264024"/>
              <a:gd name="connsiteX2" fmla="*/ 1680882 w 1680882"/>
              <a:gd name="connsiteY2" fmla="*/ 1264024 h 1264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882" h="1264024">
                <a:moveTo>
                  <a:pt x="0" y="0"/>
                </a:moveTo>
                <a:cubicBezTo>
                  <a:pt x="364191" y="96370"/>
                  <a:pt x="728382" y="192741"/>
                  <a:pt x="1008529" y="403412"/>
                </a:cubicBezTo>
                <a:cubicBezTo>
                  <a:pt x="1288676" y="614083"/>
                  <a:pt x="1484779" y="939053"/>
                  <a:pt x="1680882" y="1264024"/>
                </a:cubicBezTo>
              </a:path>
            </a:pathLst>
          </a:cu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B369F0C-3FA4-4DBF-BE9F-4E33B23B74E3}"/>
              </a:ext>
            </a:extLst>
          </p:cNvPr>
          <p:cNvSpPr/>
          <p:nvPr/>
        </p:nvSpPr>
        <p:spPr>
          <a:xfrm>
            <a:off x="6294713" y="1902320"/>
            <a:ext cx="1518028" cy="4912151"/>
          </a:xfrm>
          <a:custGeom>
            <a:avLst/>
            <a:gdLst>
              <a:gd name="connsiteX0" fmla="*/ 1680882 w 1680882"/>
              <a:gd name="connsiteY0" fmla="*/ 4652682 h 4985672"/>
              <a:gd name="connsiteX1" fmla="*/ 1129553 w 1680882"/>
              <a:gd name="connsiteY1" fmla="*/ 4598894 h 4985672"/>
              <a:gd name="connsiteX2" fmla="*/ 820270 w 1680882"/>
              <a:gd name="connsiteY2" fmla="*/ 766482 h 4985672"/>
              <a:gd name="connsiteX3" fmla="*/ 0 w 1680882"/>
              <a:gd name="connsiteY3" fmla="*/ 0 h 4985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0882" h="4985672">
                <a:moveTo>
                  <a:pt x="1680882" y="4652682"/>
                </a:moveTo>
                <a:cubicBezTo>
                  <a:pt x="1476935" y="4949638"/>
                  <a:pt x="1272988" y="5246594"/>
                  <a:pt x="1129553" y="4598894"/>
                </a:cubicBezTo>
                <a:cubicBezTo>
                  <a:pt x="986118" y="3951194"/>
                  <a:pt x="1008529" y="1532964"/>
                  <a:pt x="820270" y="766482"/>
                </a:cubicBezTo>
                <a:cubicBezTo>
                  <a:pt x="632011" y="0"/>
                  <a:pt x="316005" y="0"/>
                  <a:pt x="0" y="0"/>
                </a:cubicBezTo>
              </a:path>
            </a:pathLst>
          </a:custGeom>
          <a:noFill/>
          <a:ln w="476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3ABD659-D886-4BF5-9823-0A34D0D142C0}"/>
              </a:ext>
            </a:extLst>
          </p:cNvPr>
          <p:cNvSpPr/>
          <p:nvPr/>
        </p:nvSpPr>
        <p:spPr>
          <a:xfrm>
            <a:off x="6294714" y="2127473"/>
            <a:ext cx="1558367" cy="4241810"/>
          </a:xfrm>
          <a:custGeom>
            <a:avLst/>
            <a:gdLst>
              <a:gd name="connsiteX0" fmla="*/ 1707776 w 1707776"/>
              <a:gd name="connsiteY0" fmla="*/ 3926541 h 4271541"/>
              <a:gd name="connsiteX1" fmla="*/ 954741 w 1707776"/>
              <a:gd name="connsiteY1" fmla="*/ 3993777 h 4271541"/>
              <a:gd name="connsiteX2" fmla="*/ 470647 w 1707776"/>
              <a:gd name="connsiteY2" fmla="*/ 887506 h 4271541"/>
              <a:gd name="connsiteX3" fmla="*/ 0 w 1707776"/>
              <a:gd name="connsiteY3" fmla="*/ 0 h 427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7776" h="4271541">
                <a:moveTo>
                  <a:pt x="1707776" y="3926541"/>
                </a:moveTo>
                <a:cubicBezTo>
                  <a:pt x="1434352" y="4213412"/>
                  <a:pt x="1160929" y="4500283"/>
                  <a:pt x="954741" y="3993777"/>
                </a:cubicBezTo>
                <a:cubicBezTo>
                  <a:pt x="748553" y="3487271"/>
                  <a:pt x="629770" y="1553135"/>
                  <a:pt x="470647" y="887506"/>
                </a:cubicBezTo>
                <a:cubicBezTo>
                  <a:pt x="311524" y="221877"/>
                  <a:pt x="155762" y="110938"/>
                  <a:pt x="0" y="0"/>
                </a:cubicBezTo>
              </a:path>
            </a:pathLst>
          </a:custGeom>
          <a:noFill/>
          <a:ln w="349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81C8CDE8-3FEC-4DC6-819D-8B5AB3FDB2B4}"/>
              </a:ext>
            </a:extLst>
          </p:cNvPr>
          <p:cNvSpPr/>
          <p:nvPr/>
        </p:nvSpPr>
        <p:spPr>
          <a:xfrm>
            <a:off x="4145183" y="2205318"/>
            <a:ext cx="1395005" cy="4102555"/>
          </a:xfrm>
          <a:custGeom>
            <a:avLst/>
            <a:gdLst>
              <a:gd name="connsiteX0" fmla="*/ 36852 w 1395005"/>
              <a:gd name="connsiteY0" fmla="*/ 3361764 h 4102555"/>
              <a:gd name="connsiteX1" fmla="*/ 9958 w 1395005"/>
              <a:gd name="connsiteY1" fmla="*/ 3738282 h 4102555"/>
              <a:gd name="connsiteX2" fmla="*/ 184770 w 1395005"/>
              <a:gd name="connsiteY2" fmla="*/ 3939988 h 4102555"/>
              <a:gd name="connsiteX3" fmla="*/ 1005041 w 1395005"/>
              <a:gd name="connsiteY3" fmla="*/ 3751729 h 4102555"/>
              <a:gd name="connsiteX4" fmla="*/ 1395005 w 1395005"/>
              <a:gd name="connsiteY4" fmla="*/ 0 h 410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005" h="4102555">
                <a:moveTo>
                  <a:pt x="36852" y="3361764"/>
                </a:moveTo>
                <a:cubicBezTo>
                  <a:pt x="11078" y="3501837"/>
                  <a:pt x="-14695" y="3641911"/>
                  <a:pt x="9958" y="3738282"/>
                </a:cubicBezTo>
                <a:cubicBezTo>
                  <a:pt x="34611" y="3834653"/>
                  <a:pt x="18923" y="3937747"/>
                  <a:pt x="184770" y="3939988"/>
                </a:cubicBezTo>
                <a:cubicBezTo>
                  <a:pt x="350617" y="3942229"/>
                  <a:pt x="803335" y="4408394"/>
                  <a:pt x="1005041" y="3751729"/>
                </a:cubicBezTo>
                <a:cubicBezTo>
                  <a:pt x="1206747" y="3095064"/>
                  <a:pt x="1300876" y="1547532"/>
                  <a:pt x="1395005" y="0"/>
                </a:cubicBezTo>
              </a:path>
            </a:pathLst>
          </a:custGeom>
          <a:noFill/>
          <a:ln w="222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D152020-FD2D-4AE1-8DAD-322C83B4B253}"/>
              </a:ext>
            </a:extLst>
          </p:cNvPr>
          <p:cNvSpPr/>
          <p:nvPr/>
        </p:nvSpPr>
        <p:spPr>
          <a:xfrm>
            <a:off x="1964259" y="1902321"/>
            <a:ext cx="1109779" cy="580262"/>
          </a:xfrm>
          <a:custGeom>
            <a:avLst/>
            <a:gdLst>
              <a:gd name="connsiteX0" fmla="*/ 1398495 w 1398495"/>
              <a:gd name="connsiteY0" fmla="*/ 0 h 497541"/>
              <a:gd name="connsiteX1" fmla="*/ 753036 w 1398495"/>
              <a:gd name="connsiteY1" fmla="*/ 309282 h 497541"/>
              <a:gd name="connsiteX2" fmla="*/ 0 w 1398495"/>
              <a:gd name="connsiteY2" fmla="*/ 497541 h 497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98495" h="497541">
                <a:moveTo>
                  <a:pt x="1398495" y="0"/>
                </a:moveTo>
                <a:cubicBezTo>
                  <a:pt x="1192306" y="113179"/>
                  <a:pt x="986118" y="226359"/>
                  <a:pt x="753036" y="309282"/>
                </a:cubicBezTo>
                <a:cubicBezTo>
                  <a:pt x="519954" y="392205"/>
                  <a:pt x="259977" y="444873"/>
                  <a:pt x="0" y="497541"/>
                </a:cubicBezTo>
              </a:path>
            </a:pathLst>
          </a:cu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Multiplication Sign 1">
            <a:extLst>
              <a:ext uri="{FF2B5EF4-FFF2-40B4-BE49-F238E27FC236}">
                <a16:creationId xmlns:a16="http://schemas.microsoft.com/office/drawing/2014/main" id="{B40DE33D-E1AB-49C5-873E-3CC94CD2DD84}"/>
              </a:ext>
            </a:extLst>
          </p:cNvPr>
          <p:cNvSpPr/>
          <p:nvPr/>
        </p:nvSpPr>
        <p:spPr>
          <a:xfrm>
            <a:off x="219060" y="3784600"/>
            <a:ext cx="1874810" cy="20320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0426D-1B8F-4D5C-83BD-65FB6D565F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42031" y="5675160"/>
            <a:ext cx="1012825" cy="1012825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6D47978-BA90-49DA-A484-A4A42C78A052}"/>
              </a:ext>
            </a:extLst>
          </p:cNvPr>
          <p:cNvSpPr/>
          <p:nvPr/>
        </p:nvSpPr>
        <p:spPr>
          <a:xfrm>
            <a:off x="5372405" y="2407767"/>
            <a:ext cx="1210179" cy="3729797"/>
          </a:xfrm>
          <a:custGeom>
            <a:avLst/>
            <a:gdLst>
              <a:gd name="connsiteX0" fmla="*/ 294104 w 1065201"/>
              <a:gd name="connsiteY0" fmla="*/ 3976255 h 3976255"/>
              <a:gd name="connsiteX1" fmla="*/ 3159 w 1065201"/>
              <a:gd name="connsiteY1" fmla="*/ 3643746 h 3976255"/>
              <a:gd name="connsiteX2" fmla="*/ 460359 w 1065201"/>
              <a:gd name="connsiteY2" fmla="*/ 2189018 h 3976255"/>
              <a:gd name="connsiteX3" fmla="*/ 1056104 w 1065201"/>
              <a:gd name="connsiteY3" fmla="*/ 1094509 h 3976255"/>
              <a:gd name="connsiteX4" fmla="*/ 765159 w 1065201"/>
              <a:gd name="connsiteY4" fmla="*/ 0 h 3976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5201" h="3976255">
                <a:moveTo>
                  <a:pt x="294104" y="3976255"/>
                </a:moveTo>
                <a:cubicBezTo>
                  <a:pt x="134777" y="3958937"/>
                  <a:pt x="-24550" y="3941619"/>
                  <a:pt x="3159" y="3643746"/>
                </a:cubicBezTo>
                <a:cubicBezTo>
                  <a:pt x="30868" y="3345873"/>
                  <a:pt x="284868" y="2613891"/>
                  <a:pt x="460359" y="2189018"/>
                </a:cubicBezTo>
                <a:cubicBezTo>
                  <a:pt x="635850" y="1764145"/>
                  <a:pt x="1005304" y="1459345"/>
                  <a:pt x="1056104" y="1094509"/>
                </a:cubicBezTo>
                <a:cubicBezTo>
                  <a:pt x="1106904" y="729673"/>
                  <a:pt x="936031" y="364836"/>
                  <a:pt x="765159" y="0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49051C-4D15-4C44-B359-6629594185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69865" y="127719"/>
            <a:ext cx="683998" cy="812248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6597334-18DB-4046-8057-BE97C29B3C56}"/>
              </a:ext>
            </a:extLst>
          </p:cNvPr>
          <p:cNvSpPr/>
          <p:nvPr/>
        </p:nvSpPr>
        <p:spPr>
          <a:xfrm>
            <a:off x="4116434" y="2247347"/>
            <a:ext cx="1395005" cy="4102555"/>
          </a:xfrm>
          <a:custGeom>
            <a:avLst/>
            <a:gdLst>
              <a:gd name="connsiteX0" fmla="*/ 36852 w 1395005"/>
              <a:gd name="connsiteY0" fmla="*/ 3361764 h 4102555"/>
              <a:gd name="connsiteX1" fmla="*/ 9958 w 1395005"/>
              <a:gd name="connsiteY1" fmla="*/ 3738282 h 4102555"/>
              <a:gd name="connsiteX2" fmla="*/ 184770 w 1395005"/>
              <a:gd name="connsiteY2" fmla="*/ 3939988 h 4102555"/>
              <a:gd name="connsiteX3" fmla="*/ 1005041 w 1395005"/>
              <a:gd name="connsiteY3" fmla="*/ 3751729 h 4102555"/>
              <a:gd name="connsiteX4" fmla="*/ 1395005 w 1395005"/>
              <a:gd name="connsiteY4" fmla="*/ 0 h 410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005" h="4102555">
                <a:moveTo>
                  <a:pt x="36852" y="3361764"/>
                </a:moveTo>
                <a:cubicBezTo>
                  <a:pt x="11078" y="3501837"/>
                  <a:pt x="-14695" y="3641911"/>
                  <a:pt x="9958" y="3738282"/>
                </a:cubicBezTo>
                <a:cubicBezTo>
                  <a:pt x="34611" y="3834653"/>
                  <a:pt x="18923" y="3937747"/>
                  <a:pt x="184770" y="3939988"/>
                </a:cubicBezTo>
                <a:cubicBezTo>
                  <a:pt x="350617" y="3942229"/>
                  <a:pt x="803335" y="4408394"/>
                  <a:pt x="1005041" y="3751729"/>
                </a:cubicBezTo>
                <a:cubicBezTo>
                  <a:pt x="1206747" y="3095064"/>
                  <a:pt x="1300876" y="1547532"/>
                  <a:pt x="1395005" y="0"/>
                </a:cubicBezTo>
              </a:path>
            </a:pathLst>
          </a:custGeom>
          <a:noFill/>
          <a:ln w="222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00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3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3" grpId="0" animBg="1"/>
      <p:bldP spid="34" grpId="0" animBg="1"/>
      <p:bldP spid="36" grpId="0" animBg="1"/>
      <p:bldP spid="39" grpId="0" animBg="1"/>
      <p:bldP spid="2" grpId="0" animBg="1"/>
      <p:bldP spid="4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8FD07AC-D196-053F-E43F-788A8BD9A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71" y="1394374"/>
            <a:ext cx="8924925" cy="5334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5FD24-7DAC-49D9-B034-EBD02C958B0A}"/>
              </a:ext>
            </a:extLst>
          </p:cNvPr>
          <p:cNvSpPr txBox="1"/>
          <p:nvPr/>
        </p:nvSpPr>
        <p:spPr>
          <a:xfrm>
            <a:off x="8714530" y="1847075"/>
            <a:ext cx="2267529" cy="92333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Rotary switch directs headset to work with Radio or with PC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340BFB-DD3C-483A-9805-6C364522D4A1}"/>
              </a:ext>
            </a:extLst>
          </p:cNvPr>
          <p:cNvSpPr txBox="1"/>
          <p:nvPr/>
        </p:nvSpPr>
        <p:spPr>
          <a:xfrm>
            <a:off x="8962784" y="4198091"/>
            <a:ext cx="1444383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Headset plugs in here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95DD564-D281-41D2-905F-53EBC2E27169}"/>
              </a:ext>
            </a:extLst>
          </p:cNvPr>
          <p:cNvSpPr/>
          <p:nvPr/>
        </p:nvSpPr>
        <p:spPr>
          <a:xfrm>
            <a:off x="7762719" y="2545773"/>
            <a:ext cx="1024792" cy="188075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1B7551AF-3647-4B61-AF74-B6035E2BEEEB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V="1">
            <a:off x="6234546" y="4521256"/>
            <a:ext cx="2728239" cy="1056669"/>
          </a:xfrm>
          <a:prstGeom prst="curvedConnector3">
            <a:avLst>
              <a:gd name="adj1" fmla="val 71709"/>
            </a:avLst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26B7905-A9D7-4F9A-AEEC-8D895037A06F}"/>
              </a:ext>
            </a:extLst>
          </p:cNvPr>
          <p:cNvSpPr txBox="1"/>
          <p:nvPr/>
        </p:nvSpPr>
        <p:spPr>
          <a:xfrm>
            <a:off x="9696939" y="5096843"/>
            <a:ext cx="1951269" cy="923330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Handheld mic or Desk mic plug in here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AAF22207-F68D-4408-859F-17AFDABF86B1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 flipV="1">
            <a:off x="7938655" y="5558507"/>
            <a:ext cx="1758284" cy="208447"/>
          </a:xfrm>
          <a:prstGeom prst="curvedConnector3">
            <a:avLst>
              <a:gd name="adj1" fmla="val 67729"/>
            </a:avLst>
          </a:prstGeom>
          <a:ln w="571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350E59D-4100-47AA-9FAA-EEA387C6DDB4}"/>
              </a:ext>
            </a:extLst>
          </p:cNvPr>
          <p:cNvSpPr/>
          <p:nvPr/>
        </p:nvSpPr>
        <p:spPr>
          <a:xfrm>
            <a:off x="207771" y="1847075"/>
            <a:ext cx="5652702" cy="4647243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CDC4002-049E-4390-8BA3-6580D917EA5F}"/>
              </a:ext>
            </a:extLst>
          </p:cNvPr>
          <p:cNvSpPr txBox="1"/>
          <p:nvPr/>
        </p:nvSpPr>
        <p:spPr>
          <a:xfrm>
            <a:off x="376429" y="1483393"/>
            <a:ext cx="3977362" cy="646331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controls and display and indicators on this side are for the CW keyer.</a:t>
            </a:r>
          </a:p>
        </p:txBody>
      </p:sp>
    </p:spTree>
    <p:extLst>
      <p:ext uri="{BB962C8B-B14F-4D97-AF65-F5344CB8AC3E}">
        <p14:creationId xmlns:p14="http://schemas.microsoft.com/office/powerpoint/2010/main" val="843969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62C7804-690C-B775-AB0C-9219B9C82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7228"/>
            <a:ext cx="12117222" cy="55012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5FD24-7DAC-49D9-B034-EBD02C958B0A}"/>
              </a:ext>
            </a:extLst>
          </p:cNvPr>
          <p:cNvSpPr txBox="1"/>
          <p:nvPr/>
        </p:nvSpPr>
        <p:spPr>
          <a:xfrm>
            <a:off x="2044699" y="-23894"/>
            <a:ext cx="2552209" cy="1200329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Push To Talk switches</a:t>
            </a:r>
          </a:p>
          <a:p>
            <a:r>
              <a:rPr lang="en-US" dirty="0"/>
              <a:t>connect here. </a:t>
            </a:r>
          </a:p>
          <a:p>
            <a:r>
              <a:rPr lang="en-US" dirty="0"/>
              <a:t>PTT 3 supports frequency Up/Down as well.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340BFB-DD3C-483A-9805-6C364522D4A1}"/>
              </a:ext>
            </a:extLst>
          </p:cNvPr>
          <p:cNvSpPr txBox="1"/>
          <p:nvPr/>
        </p:nvSpPr>
        <p:spPr>
          <a:xfrm>
            <a:off x="3241917" y="2756552"/>
            <a:ext cx="1270977" cy="923330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To PC’s headphone jack.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7E74D6-4B51-407E-9EED-CB101DCCDBEC}"/>
              </a:ext>
            </a:extLst>
          </p:cNvPr>
          <p:cNvSpPr txBox="1"/>
          <p:nvPr/>
        </p:nvSpPr>
        <p:spPr>
          <a:xfrm>
            <a:off x="1968772" y="4751119"/>
            <a:ext cx="1063911" cy="923330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To Radio’s Mic jack.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952C03-95BD-4479-A52D-C708CB792C23}"/>
              </a:ext>
            </a:extLst>
          </p:cNvPr>
          <p:cNvSpPr txBox="1"/>
          <p:nvPr/>
        </p:nvSpPr>
        <p:spPr>
          <a:xfrm>
            <a:off x="344854" y="521091"/>
            <a:ext cx="1354992" cy="646331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To external speaker.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95DD564-D281-41D2-905F-53EBC2E27169}"/>
              </a:ext>
            </a:extLst>
          </p:cNvPr>
          <p:cNvSpPr/>
          <p:nvPr/>
        </p:nvSpPr>
        <p:spPr>
          <a:xfrm>
            <a:off x="1762987" y="1334478"/>
            <a:ext cx="1024792" cy="316718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1B7551AF-3647-4B61-AF74-B6035E2BEEEB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V="1">
            <a:off x="1130301" y="3218216"/>
            <a:ext cx="2111617" cy="476051"/>
          </a:xfrm>
          <a:prstGeom prst="curvedConnector3">
            <a:avLst>
              <a:gd name="adj1" fmla="val 62029"/>
            </a:avLst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26B7905-A9D7-4F9A-AEEC-8D895037A06F}"/>
              </a:ext>
            </a:extLst>
          </p:cNvPr>
          <p:cNvSpPr txBox="1"/>
          <p:nvPr/>
        </p:nvSpPr>
        <p:spPr>
          <a:xfrm>
            <a:off x="3241917" y="1430435"/>
            <a:ext cx="1354992" cy="923330"/>
          </a:xfrm>
          <a:prstGeom prst="rect">
            <a:avLst/>
          </a:prstGeom>
          <a:solidFill>
            <a:schemeClr val="bg1"/>
          </a:solidFill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From Radio’s Phones jack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AAF22207-F68D-4408-859F-17AFDABF86B1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 flipV="1">
            <a:off x="1022351" y="1892099"/>
            <a:ext cx="2219567" cy="772985"/>
          </a:xfrm>
          <a:prstGeom prst="curvedConnector3">
            <a:avLst>
              <a:gd name="adj1" fmla="val 50000"/>
            </a:avLst>
          </a:prstGeom>
          <a:ln w="57150"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968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C11695-647A-4A84-A97A-E58140326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 dirty="0"/>
              <a:t>Push To Talk switch in a breath freshener box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C95DD-F414-4CE9-829A-CA4C99453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I mounted 3 momentary switches on a perf board sized to fit inside a dissolvable breath freshener box.</a:t>
            </a:r>
          </a:p>
          <a:p>
            <a:pPr marL="0" indent="0">
              <a:buNone/>
            </a:pPr>
            <a:r>
              <a:rPr lang="en-US" sz="2200" dirty="0"/>
              <a:t>The lid gives a satisfying positive “click” when pressed.</a:t>
            </a:r>
          </a:p>
          <a:p>
            <a:pPr marL="0" indent="0">
              <a:buNone/>
            </a:pPr>
            <a:r>
              <a:rPr lang="en-US" sz="2200" dirty="0"/>
              <a:t>The other two buttons tune the radio up or down in frequency.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B480C0-8E77-428D-A5F7-5533E456AD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51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85377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0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68E4E3-CD67-4467-997B-CCB4FE09D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Custom attenuation pad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5EC8C107-4418-4EC3-988A-EF39C5833C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5" b="14628"/>
          <a:stretch/>
        </p:blipFill>
        <p:spPr>
          <a:xfrm>
            <a:off x="4654296" y="1399908"/>
            <a:ext cx="6894576" cy="240039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BCA42F8-3409-7E1B-510E-832A97580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261367"/>
            <a:ext cx="6894576" cy="2158483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200" dirty="0"/>
              <a:t>Adjusts the gain of the electret PC headset mic to match the gain of my hand mic and my desk mic.</a:t>
            </a:r>
          </a:p>
          <a:p>
            <a:pPr marL="0" indent="0">
              <a:buNone/>
            </a:pPr>
            <a:r>
              <a:rPr lang="en-US" sz="2200" dirty="0"/>
              <a:t>This way, no radio adjustments are needed when I switch from headset to hand/desk mic and back.</a:t>
            </a:r>
          </a:p>
          <a:p>
            <a:pPr marL="0" indent="0">
              <a:buNone/>
            </a:pPr>
            <a:r>
              <a:rPr lang="en-US" sz="2200" dirty="0"/>
              <a:t>Without this attenuation, using the headset sounded like </a:t>
            </a:r>
            <a:br>
              <a:rPr lang="en-US" sz="2200" dirty="0"/>
            </a:br>
            <a:r>
              <a:rPr lang="en-US" sz="2200" dirty="0"/>
              <a:t>I WAS SHOUTING!</a:t>
            </a:r>
          </a:p>
        </p:txBody>
      </p:sp>
    </p:spTree>
    <p:extLst>
      <p:ext uri="{BB962C8B-B14F-4D97-AF65-F5344CB8AC3E}">
        <p14:creationId xmlns:p14="http://schemas.microsoft.com/office/powerpoint/2010/main" val="2013100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2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A8F11-4DE6-424E-B119-C83AB1C46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100" dirty="0"/>
              <a:t>Calculating resistor values for pad</a:t>
            </a:r>
          </a:p>
        </p:txBody>
      </p:sp>
      <p:sp>
        <p:nvSpPr>
          <p:cNvPr id="35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6A6FC658-752E-4C78-A6F0-20AEDA5A3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9" y="1990764"/>
            <a:ext cx="6350991" cy="4128144"/>
          </a:xfrm>
          <a:prstGeom prst="rect">
            <a:avLst/>
          </a:prstGeom>
        </p:spPr>
      </p:pic>
      <p:pic>
        <p:nvPicPr>
          <p:cNvPr id="13" name="Content Placeholder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90A614C0-3D2F-45AD-A3BF-B09D10E40C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5" b="14628"/>
          <a:stretch/>
        </p:blipFill>
        <p:spPr>
          <a:xfrm>
            <a:off x="6498145" y="3077485"/>
            <a:ext cx="5614416" cy="1954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B61441-111E-4552-9B37-74973BE13A7D}"/>
              </a:ext>
            </a:extLst>
          </p:cNvPr>
          <p:cNvSpPr txBox="1"/>
          <p:nvPr/>
        </p:nvSpPr>
        <p:spPr>
          <a:xfrm rot="20515994">
            <a:off x="5890322" y="5659424"/>
            <a:ext cx="3420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Baguet Script" panose="020B0604020202020204" pitchFamily="2" charset="0"/>
              </a:rPr>
              <a:t>Show your work!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08950B-0F54-EBE9-BB06-F2577A68AB6F}"/>
              </a:ext>
            </a:extLst>
          </p:cNvPr>
          <p:cNvSpPr txBox="1"/>
          <p:nvPr/>
        </p:nvSpPr>
        <p:spPr>
          <a:xfrm>
            <a:off x="46101" y="6400800"/>
            <a:ext cx="4568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Ref: https://groups.io/g/FT-991A/topic/80740620#1393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E7A10B-ACD1-61CC-5BA3-61E49380E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7295" y="5185481"/>
            <a:ext cx="2949517" cy="152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96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555</Words>
  <Application>Microsoft Office PowerPoint</Application>
  <PresentationFormat>Widescreen</PresentationFormat>
  <Paragraphs>59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Baguet Script</vt:lpstr>
      <vt:lpstr>Calibri</vt:lpstr>
      <vt:lpstr>Calibri Light</vt:lpstr>
      <vt:lpstr>Office Theme</vt:lpstr>
      <vt:lpstr>Mic Box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Push To Talk switch in a breath freshener box</vt:lpstr>
      <vt:lpstr>Custom attenuation pad</vt:lpstr>
      <vt:lpstr>Calculating resistor values for pad</vt:lpstr>
      <vt:lpstr>PowerPoint Presentation</vt:lpstr>
      <vt:lpstr>PowerPoint Presentation</vt:lpstr>
      <vt:lpstr>Under the hood</vt:lpstr>
      <vt:lpstr>Credits and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 Box</dc:title>
  <dc:creator/>
  <cp:lastModifiedBy/>
  <cp:revision>6</cp:revision>
  <dcterms:created xsi:type="dcterms:W3CDTF">2022-09-09T02:46:04Z</dcterms:created>
  <dcterms:modified xsi:type="dcterms:W3CDTF">2023-09-04T00:58:52Z</dcterms:modified>
</cp:coreProperties>
</file>

<file path=docProps/thumbnail.jpeg>
</file>